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6"/>
  </p:notesMasterIdLst>
  <p:handoutMasterIdLst>
    <p:handoutMasterId r:id="rId7"/>
  </p:handoutMasterIdLst>
  <p:sldIdLst>
    <p:sldId id="328" r:id="rId2"/>
    <p:sldId id="329" r:id="rId3"/>
    <p:sldId id="330" r:id="rId4"/>
    <p:sldId id="331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ifer Hunter" initials="JH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33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757" autoAdjust="0"/>
    <p:restoredTop sz="89613" autoAdjust="0"/>
  </p:normalViewPr>
  <p:slideViewPr>
    <p:cSldViewPr>
      <p:cViewPr>
        <p:scale>
          <a:sx n="106" d="100"/>
          <a:sy n="106" d="100"/>
        </p:scale>
        <p:origin x="139" y="883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179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308725" y="8686800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fld id="{042AF708-9349-4E05-98EC-F2A189A42E41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6154" name="Picture 10" descr="Black_CECtab2_plus_ble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9363" y="8089900"/>
            <a:ext cx="2519362" cy="10541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308725" y="8685213"/>
            <a:ext cx="547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fld id="{BE4EF7E9-637B-4608-B125-6F81EB625DA1}" type="slidenum">
              <a:rPr lang="en-GB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908050"/>
            <a:ext cx="8024813" cy="938213"/>
          </a:xfrm>
        </p:spPr>
        <p:txBody>
          <a:bodyPr/>
          <a:lstStyle>
            <a:lvl1pPr algn="r"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903538"/>
            <a:ext cx="3992563" cy="1050925"/>
          </a:xfrm>
        </p:spPr>
        <p:txBody>
          <a:bodyPr/>
          <a:lstStyle>
            <a:lvl1pPr marL="0" indent="0" algn="r">
              <a:buFontTx/>
              <a:buNone/>
              <a:defRPr sz="2400"/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36874" name="Picture 10" descr="187red_CECtab2_plus_ble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5803900"/>
            <a:ext cx="2519363" cy="10541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29017DC-7039-4872-BFC1-7F933197729A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609600"/>
            <a:ext cx="5678487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9F2E76-8BD0-49E6-984B-911BB58B16E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BF13F5-AED3-450D-8A06-4199C628BAD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A55290-05A5-414F-BE70-C9801DF1CB4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989138"/>
            <a:ext cx="3810000" cy="352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352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4D39601-EF0B-4600-8851-E556F5666AAC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434C99-11FE-4DF4-B346-FDBEE72B184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3DCE78-64A8-4496-A23E-B8FFD138C5EE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E23469E-027C-4549-B41E-66D62359794E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0256A99-BEDC-4EAF-A437-C78DA3242DC9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295E8B-8574-449B-A107-6B7DD28D5125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1188" y="6524625"/>
            <a:ext cx="19050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6CC54819-ACDD-496A-A8F7-F880CA19508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-107950" y="6481763"/>
            <a:ext cx="7032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/>
            <a:fld id="{8C770A69-730E-4AE7-96E0-346D14432BDC}" type="slidenum">
              <a:rPr lang="en-GB" sz="1200">
                <a:latin typeface="Verdana" pitchFamily="34" charset="0"/>
              </a:rPr>
              <a:pPr algn="r" eaLnBrk="0" hangingPunct="0"/>
              <a:t>‹#›</a:t>
            </a:fld>
            <a:endParaRPr lang="en-GB" sz="1200" dirty="0">
              <a:latin typeface="Verdana" pitchFamily="34" charset="0"/>
            </a:endParaRPr>
          </a:p>
        </p:txBody>
      </p:sp>
      <p:pic>
        <p:nvPicPr>
          <p:cNvPr id="35850" name="Picture 10" descr="187red_CECtab2_plus_blee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940425" y="5803900"/>
            <a:ext cx="2519363" cy="10541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Verdana" pitchFamily="34" charset="0"/>
        <a:buChar char="▪"/>
        <a:defRPr sz="24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>
          <a:solidFill>
            <a:srgbClr val="0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9751" y="908050"/>
            <a:ext cx="7488634" cy="1152798"/>
          </a:xfrm>
        </p:spPr>
        <p:txBody>
          <a:bodyPr/>
          <a:lstStyle/>
          <a:p>
            <a:pPr algn="ctr"/>
            <a:r>
              <a:rPr lang="en-GB" sz="2400" dirty="0" smtClean="0"/>
              <a:t>Scottish Housing Quality Standard (SHQS)</a:t>
            </a:r>
            <a:br>
              <a:rPr lang="en-GB" sz="2400" dirty="0" smtClean="0"/>
            </a:br>
            <a:r>
              <a:rPr lang="en-GB" sz="2400" dirty="0" smtClean="0"/>
              <a:t>Door Entry Systems</a:t>
            </a:r>
            <a:endParaRPr lang="en-US" sz="2400" dirty="0"/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00113" y="1989138"/>
            <a:ext cx="7056263" cy="3671887"/>
          </a:xfrm>
        </p:spPr>
        <p:txBody>
          <a:bodyPr/>
          <a:lstStyle/>
          <a:p>
            <a:pPr algn="ctr"/>
            <a:endParaRPr lang="en-US" sz="2000" dirty="0" smtClean="0"/>
          </a:p>
          <a:p>
            <a:pPr algn="ctr"/>
            <a:endParaRPr lang="en-US" sz="2000" dirty="0"/>
          </a:p>
          <a:p>
            <a:pPr algn="ctr"/>
            <a:r>
              <a:rPr lang="en-US" sz="2200" b="1" dirty="0" smtClean="0"/>
              <a:t>ETF Repairs Group</a:t>
            </a:r>
          </a:p>
          <a:p>
            <a:pPr algn="ctr"/>
            <a:r>
              <a:rPr lang="en-US" sz="2200" b="1" dirty="0" smtClean="0"/>
              <a:t>21 October2014</a:t>
            </a:r>
          </a:p>
          <a:p>
            <a:pPr algn="ctr"/>
            <a:endParaRPr lang="en-US" sz="2200" b="1" dirty="0" smtClean="0"/>
          </a:p>
          <a:p>
            <a:pPr algn="ctr"/>
            <a:r>
              <a:rPr lang="en-US" sz="1800" b="1" dirty="0" smtClean="0"/>
              <a:t>Jennifer Hunter</a:t>
            </a:r>
          </a:p>
          <a:p>
            <a:pPr algn="ctr"/>
            <a:r>
              <a:rPr lang="en-US" sz="1800" b="1" dirty="0" smtClean="0"/>
              <a:t>Services for Communities</a:t>
            </a:r>
          </a:p>
          <a:p>
            <a:pPr algn="ctr"/>
            <a:endParaRPr lang="en-US" sz="2000" dirty="0" smtClean="0"/>
          </a:p>
          <a:p>
            <a:pPr algn="ctr"/>
            <a:endParaRPr lang="en-US" sz="2000" dirty="0" smtClean="0"/>
          </a:p>
          <a:p>
            <a:pPr algn="ctr"/>
            <a:endParaRPr lang="en-US" sz="2000" dirty="0" smtClean="0"/>
          </a:p>
          <a:p>
            <a:pPr algn="ctr"/>
            <a:endParaRPr lang="en-US" sz="2000" dirty="0" smtClean="0"/>
          </a:p>
          <a:p>
            <a:pPr algn="ctr"/>
            <a:endParaRPr lang="en-US" sz="2000" dirty="0" smtClean="0"/>
          </a:p>
          <a:p>
            <a:pPr algn="ctr"/>
            <a:endParaRPr lang="en-US" sz="2000" dirty="0" smtClean="0"/>
          </a:p>
          <a:p>
            <a:pPr algn="ctr"/>
            <a:endParaRPr lang="en-US" sz="2000" dirty="0" smtClean="0"/>
          </a:p>
          <a:p>
            <a:pPr algn="ctr"/>
            <a:endParaRPr lang="en-US" sz="2000" dirty="0" smtClean="0"/>
          </a:p>
          <a:p>
            <a:pPr algn="ctr"/>
            <a:endParaRPr lang="en-US" sz="2000" dirty="0" smtClean="0"/>
          </a:p>
          <a:p>
            <a:pPr algn="ctr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504056"/>
          </a:xfrm>
        </p:spPr>
        <p:txBody>
          <a:bodyPr/>
          <a:lstStyle/>
          <a:p>
            <a:pPr algn="ctr"/>
            <a:r>
              <a:rPr lang="en-GB" sz="2800" dirty="0" smtClean="0"/>
              <a:t>Background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836712"/>
            <a:ext cx="7772400" cy="4968552"/>
          </a:xfrm>
        </p:spPr>
        <p:txBody>
          <a:bodyPr/>
          <a:lstStyle/>
          <a:p>
            <a:r>
              <a:rPr lang="en-GB" sz="2200" dirty="0" smtClean="0"/>
              <a:t>Landlords to bring their stock up to every element of the SHQS(where applicable) by April 2015</a:t>
            </a:r>
          </a:p>
          <a:p>
            <a:r>
              <a:rPr lang="en-GB" sz="2200" dirty="0" smtClean="0"/>
              <a:t>Performance monitored by Scottish Housing Regulator</a:t>
            </a:r>
          </a:p>
          <a:p>
            <a:r>
              <a:rPr lang="en-GB" sz="2200" dirty="0" smtClean="0"/>
              <a:t>Number of property elements across 5 broad criteria</a:t>
            </a:r>
          </a:p>
          <a:p>
            <a:r>
              <a:rPr lang="en-GB" sz="2200" dirty="0" smtClean="0"/>
              <a:t>Security elements include;</a:t>
            </a:r>
          </a:p>
          <a:p>
            <a:pPr lvl="1"/>
            <a:r>
              <a:rPr lang="en-GB" sz="2000" dirty="0" smtClean="0"/>
              <a:t>Common door entry system (front door only)</a:t>
            </a:r>
          </a:p>
          <a:p>
            <a:pPr lvl="1"/>
            <a:r>
              <a:rPr lang="en-GB" sz="2000" dirty="0" smtClean="0"/>
              <a:t>Secure front and rear access doors</a:t>
            </a:r>
          </a:p>
          <a:p>
            <a:r>
              <a:rPr lang="en-GB" sz="2200" dirty="0" smtClean="0"/>
              <a:t>Classification of SHQS compliance</a:t>
            </a:r>
          </a:p>
          <a:p>
            <a:pPr lvl="1"/>
            <a:r>
              <a:rPr lang="en-GB" sz="2000" dirty="0" smtClean="0"/>
              <a:t>Pass/Fail/Not applicable</a:t>
            </a:r>
          </a:p>
          <a:p>
            <a:pPr lvl="1"/>
            <a:r>
              <a:rPr lang="en-GB" sz="2000" dirty="0" smtClean="0"/>
              <a:t>Exempt/In abeyance</a:t>
            </a:r>
          </a:p>
          <a:p>
            <a:r>
              <a:rPr lang="en-GB" sz="2200" dirty="0" smtClean="0"/>
              <a:t>Informing tenants of position with their property</a:t>
            </a:r>
          </a:p>
          <a:p>
            <a:endParaRPr lang="en-GB" sz="2200" dirty="0" smtClean="0"/>
          </a:p>
          <a:p>
            <a:pPr lvl="1"/>
            <a:endParaRPr lang="en-GB" sz="1600" dirty="0" smtClean="0"/>
          </a:p>
          <a:p>
            <a:pPr lvl="1">
              <a:buNone/>
            </a:pPr>
            <a:endParaRPr lang="en-GB" sz="2000" dirty="0" smtClean="0"/>
          </a:p>
          <a:p>
            <a:endParaRPr lang="en-GB" dirty="0" smtClean="0"/>
          </a:p>
          <a:p>
            <a:pPr lvl="1"/>
            <a:endParaRPr lang="en-GB" sz="16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792088"/>
          </a:xfrm>
        </p:spPr>
        <p:txBody>
          <a:bodyPr/>
          <a:lstStyle/>
          <a:p>
            <a:pPr algn="ctr"/>
            <a:r>
              <a:rPr lang="en-GB" sz="2400" dirty="0" smtClean="0"/>
              <a:t> Mixed Tenure Blocks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836712"/>
            <a:ext cx="7772400" cy="5616624"/>
          </a:xfrm>
        </p:spPr>
        <p:txBody>
          <a:bodyPr/>
          <a:lstStyle/>
          <a:p>
            <a:r>
              <a:rPr lang="en-GB" sz="2000" dirty="0" smtClean="0"/>
              <a:t>Around 3700 </a:t>
            </a:r>
            <a:r>
              <a:rPr lang="en-GB" sz="2000" dirty="0" smtClean="0"/>
              <a:t>mixed tenure blocks with common stairs</a:t>
            </a:r>
          </a:p>
          <a:p>
            <a:r>
              <a:rPr lang="en-GB" sz="2000" dirty="0" smtClean="0"/>
              <a:t>Blocks currently compliant/agreement for systems just under 2050</a:t>
            </a:r>
          </a:p>
          <a:p>
            <a:pPr marL="342900" lvl="1" indent="-342900">
              <a:buFontTx/>
              <a:buChar char="•"/>
            </a:pPr>
            <a:r>
              <a:rPr lang="en-GB" sz="2000" dirty="0" smtClean="0">
                <a:ea typeface="+mn-ea"/>
                <a:cs typeface="+mn-cs"/>
              </a:rPr>
              <a:t>Around 240 blocks where council is in a majority and work is looking to be progressed</a:t>
            </a:r>
            <a:endParaRPr lang="en-GB" sz="2000" dirty="0" smtClean="0"/>
          </a:p>
          <a:p>
            <a:r>
              <a:rPr lang="en-GB" sz="2000" dirty="0" smtClean="0"/>
              <a:t>Exemptions due to layout/design of blocks such as open stairs around 270</a:t>
            </a:r>
          </a:p>
          <a:p>
            <a:r>
              <a:rPr lang="en-GB" sz="2000" dirty="0" smtClean="0"/>
              <a:t>Abeyance could currently apply for SHQS for just over 1200 </a:t>
            </a:r>
            <a:r>
              <a:rPr lang="en-GB" sz="2000" dirty="0" smtClean="0"/>
              <a:t>mixed tenure blocks </a:t>
            </a:r>
            <a:r>
              <a:rPr lang="en-GB" sz="2000" dirty="0" smtClean="0"/>
              <a:t>where council is a minority owner</a:t>
            </a:r>
          </a:p>
          <a:p>
            <a:r>
              <a:rPr lang="en-GB" sz="2000" dirty="0" smtClean="0"/>
              <a:t>Figures are a ‘</a:t>
            </a:r>
            <a:r>
              <a:rPr lang="en-GB" sz="2000" dirty="0" err="1" smtClean="0"/>
              <a:t>snaphot</a:t>
            </a:r>
            <a:r>
              <a:rPr lang="en-GB" sz="2000" dirty="0" smtClean="0"/>
              <a:t> in time’ - ongoing </a:t>
            </a:r>
            <a:r>
              <a:rPr lang="en-GB" sz="2000" dirty="0" smtClean="0"/>
              <a:t>monitoring due to changes in ownership in blocks/owner led fitting of systems</a:t>
            </a:r>
          </a:p>
          <a:p>
            <a:r>
              <a:rPr lang="en-GB" sz="2000" dirty="0" smtClean="0"/>
              <a:t>Requirement to evidence reasonable efforts to get agreement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endParaRPr lang="en-GB" sz="2400" dirty="0" smtClean="0"/>
          </a:p>
          <a:p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720080"/>
          </a:xfrm>
        </p:spPr>
        <p:txBody>
          <a:bodyPr/>
          <a:lstStyle/>
          <a:p>
            <a:pPr algn="ctr"/>
            <a:r>
              <a:rPr lang="en-GB" sz="2800" dirty="0" smtClean="0"/>
              <a:t>Some areas to be considered?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980728"/>
            <a:ext cx="7772400" cy="4535835"/>
          </a:xfrm>
        </p:spPr>
        <p:txBody>
          <a:bodyPr/>
          <a:lstStyle/>
          <a:p>
            <a:r>
              <a:rPr lang="en-GB" sz="2200" dirty="0" smtClean="0"/>
              <a:t>Noted there is an </a:t>
            </a:r>
            <a:r>
              <a:rPr lang="en-GB" sz="2200" dirty="0" smtClean="0"/>
              <a:t>impact on tenants in these mixed tenure blocks</a:t>
            </a:r>
          </a:p>
          <a:p>
            <a:r>
              <a:rPr lang="en-GB" sz="2200" dirty="0" smtClean="0"/>
              <a:t>Change </a:t>
            </a:r>
            <a:r>
              <a:rPr lang="en-GB" sz="2200" dirty="0" smtClean="0"/>
              <a:t>of approach from majority agreement?</a:t>
            </a:r>
          </a:p>
          <a:p>
            <a:r>
              <a:rPr lang="en-GB" sz="2200" dirty="0" smtClean="0"/>
              <a:t>Potential for </a:t>
            </a:r>
            <a:r>
              <a:rPr lang="en-GB" sz="2200" dirty="0" smtClean="0"/>
              <a:t>Housing Revenue Account </a:t>
            </a:r>
            <a:r>
              <a:rPr lang="en-GB" sz="2200" dirty="0" smtClean="0"/>
              <a:t>to fund installations and recover from owners?</a:t>
            </a:r>
          </a:p>
          <a:p>
            <a:r>
              <a:rPr lang="en-GB" sz="2200" dirty="0" smtClean="0"/>
              <a:t>Reduced specification for systems/security doors?</a:t>
            </a:r>
          </a:p>
          <a:p>
            <a:r>
              <a:rPr lang="en-GB" sz="2200" dirty="0" smtClean="0"/>
              <a:t>Communications to increase awareness of benefits of improved property security</a:t>
            </a:r>
            <a:r>
              <a:rPr lang="en-GB" sz="2200" dirty="0" smtClean="0"/>
              <a:t>?</a:t>
            </a:r>
            <a:endParaRPr lang="en-GB" sz="1800" dirty="0" smtClean="0"/>
          </a:p>
          <a:p>
            <a:r>
              <a:rPr lang="en-GB" sz="2200" dirty="0" smtClean="0"/>
              <a:t>Incentives to encourage owners to engage?</a:t>
            </a:r>
          </a:p>
          <a:p>
            <a:r>
              <a:rPr lang="en-GB" sz="2200" dirty="0" smtClean="0"/>
              <a:t>Is </a:t>
            </a:r>
            <a:r>
              <a:rPr lang="en-GB" sz="2200" dirty="0" smtClean="0"/>
              <a:t>there a role for neighbours within </a:t>
            </a:r>
            <a:r>
              <a:rPr lang="en-GB" sz="2200" dirty="0" smtClean="0"/>
              <a:t>blocks to encourage others to agree to work?</a:t>
            </a:r>
            <a:endParaRPr lang="en-GB" sz="22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Your future - red">
  <a:themeElements>
    <a:clrScheme name="Your future - red 2">
      <a:dk1>
        <a:srgbClr val="000000"/>
      </a:dk1>
      <a:lt1>
        <a:srgbClr val="FFFFFF"/>
      </a:lt1>
      <a:dk2>
        <a:srgbClr val="CC3333"/>
      </a:dk2>
      <a:lt2>
        <a:srgbClr val="808080"/>
      </a:lt2>
      <a:accent1>
        <a:srgbClr val="0099CC"/>
      </a:accent1>
      <a:accent2>
        <a:srgbClr val="E19933"/>
      </a:accent2>
      <a:accent3>
        <a:srgbClr val="FFFFFF"/>
      </a:accent3>
      <a:accent4>
        <a:srgbClr val="000000"/>
      </a:accent4>
      <a:accent5>
        <a:srgbClr val="AACAE2"/>
      </a:accent5>
      <a:accent6>
        <a:srgbClr val="CC8A2D"/>
      </a:accent6>
      <a:hlink>
        <a:srgbClr val="339933"/>
      </a:hlink>
      <a:folHlink>
        <a:srgbClr val="663366"/>
      </a:folHlink>
    </a:clrScheme>
    <a:fontScheme name="Your future - 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Your future - r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2B2B2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D4D4D4"/>
        </a:accent6>
        <a:hlink>
          <a:srgbClr val="969696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our future - red 2">
        <a:dk1>
          <a:srgbClr val="000000"/>
        </a:dk1>
        <a:lt1>
          <a:srgbClr val="FFFFFF"/>
        </a:lt1>
        <a:dk2>
          <a:srgbClr val="CC3333"/>
        </a:dk2>
        <a:lt2>
          <a:srgbClr val="808080"/>
        </a:lt2>
        <a:accent1>
          <a:srgbClr val="0099CC"/>
        </a:accent1>
        <a:accent2>
          <a:srgbClr val="E19933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CC8A2D"/>
        </a:accent6>
        <a:hlink>
          <a:srgbClr val="339933"/>
        </a:hlink>
        <a:folHlink>
          <a:srgbClr val="66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our future - red 3">
        <a:dk1>
          <a:srgbClr val="000000"/>
        </a:dk1>
        <a:lt1>
          <a:srgbClr val="FFFFFF"/>
        </a:lt1>
        <a:dk2>
          <a:srgbClr val="0099CC"/>
        </a:dk2>
        <a:lt2>
          <a:srgbClr val="808080"/>
        </a:lt2>
        <a:accent1>
          <a:srgbClr val="E19933"/>
        </a:accent1>
        <a:accent2>
          <a:srgbClr val="663366"/>
        </a:accent2>
        <a:accent3>
          <a:srgbClr val="FFFFFF"/>
        </a:accent3>
        <a:accent4>
          <a:srgbClr val="000000"/>
        </a:accent4>
        <a:accent5>
          <a:srgbClr val="EECAAD"/>
        </a:accent5>
        <a:accent6>
          <a:srgbClr val="5C2D5C"/>
        </a:accent6>
        <a:hlink>
          <a:srgbClr val="CC3333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our future - red 4">
        <a:dk1>
          <a:srgbClr val="000000"/>
        </a:dk1>
        <a:lt1>
          <a:srgbClr val="FFFFFF"/>
        </a:lt1>
        <a:dk2>
          <a:srgbClr val="E19933"/>
        </a:dk2>
        <a:lt2>
          <a:srgbClr val="808080"/>
        </a:lt2>
        <a:accent1>
          <a:srgbClr val="663366"/>
        </a:accent1>
        <a:accent2>
          <a:srgbClr val="339933"/>
        </a:accent2>
        <a:accent3>
          <a:srgbClr val="FFFFFF"/>
        </a:accent3>
        <a:accent4>
          <a:srgbClr val="000000"/>
        </a:accent4>
        <a:accent5>
          <a:srgbClr val="B8ADB8"/>
        </a:accent5>
        <a:accent6>
          <a:srgbClr val="2D8A2D"/>
        </a:accent6>
        <a:hlink>
          <a:srgbClr val="0099CC"/>
        </a:hlink>
        <a:folHlink>
          <a:srgbClr val="CC33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our future - red 5">
        <a:dk1>
          <a:srgbClr val="000000"/>
        </a:dk1>
        <a:lt1>
          <a:srgbClr val="FFFFFF"/>
        </a:lt1>
        <a:dk2>
          <a:srgbClr val="339933"/>
        </a:dk2>
        <a:lt2>
          <a:srgbClr val="808080"/>
        </a:lt2>
        <a:accent1>
          <a:srgbClr val="CC3333"/>
        </a:accent1>
        <a:accent2>
          <a:srgbClr val="0099CC"/>
        </a:accent2>
        <a:accent3>
          <a:srgbClr val="FFFFFF"/>
        </a:accent3>
        <a:accent4>
          <a:srgbClr val="000000"/>
        </a:accent4>
        <a:accent5>
          <a:srgbClr val="E2ADAD"/>
        </a:accent5>
        <a:accent6>
          <a:srgbClr val="008AB9"/>
        </a:accent6>
        <a:hlink>
          <a:srgbClr val="663366"/>
        </a:hlink>
        <a:folHlink>
          <a:srgbClr val="E1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our future - red 6">
        <a:dk1>
          <a:srgbClr val="000000"/>
        </a:dk1>
        <a:lt1>
          <a:srgbClr val="FFFFFF"/>
        </a:lt1>
        <a:dk2>
          <a:srgbClr val="663366"/>
        </a:dk2>
        <a:lt2>
          <a:srgbClr val="808080"/>
        </a:lt2>
        <a:accent1>
          <a:srgbClr val="339933"/>
        </a:accent1>
        <a:accent2>
          <a:srgbClr val="CC3333"/>
        </a:accent2>
        <a:accent3>
          <a:srgbClr val="FFFFFF"/>
        </a:accent3>
        <a:accent4>
          <a:srgbClr val="000000"/>
        </a:accent4>
        <a:accent5>
          <a:srgbClr val="ADCAAD"/>
        </a:accent5>
        <a:accent6>
          <a:srgbClr val="B92D2D"/>
        </a:accent6>
        <a:hlink>
          <a:srgbClr val="339933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Your future - red</Template>
  <TotalTime>5362</TotalTime>
  <Words>258</Words>
  <Application>Microsoft Office PowerPoint</Application>
  <PresentationFormat>On-screen Show (4:3)</PresentationFormat>
  <Paragraphs>51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Your future - red</vt:lpstr>
      <vt:lpstr>Scottish Housing Quality Standard (SHQS) Door Entry Systems</vt:lpstr>
      <vt:lpstr>Background</vt:lpstr>
      <vt:lpstr> Mixed Tenure Blocks</vt:lpstr>
      <vt:lpstr>Some areas to be considered?</vt:lpstr>
    </vt:vector>
  </TitlesOfParts>
  <Manager>Dave Anderson</Manager>
  <Company>City of Edinburgh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Council leadership &amp; development LM1</dc:title>
  <dc:subject>PowerPoint Template</dc:subject>
  <dc:creator>9058460</dc:creator>
  <cp:keywords>Template, Tabs, Brand, Council</cp:keywords>
  <dc:description>This is the template file for the Council's new PowerPoint Presentation sides.</dc:description>
  <cp:lastModifiedBy>Jennifer Hunter</cp:lastModifiedBy>
  <cp:revision>320</cp:revision>
  <dcterms:created xsi:type="dcterms:W3CDTF">2011-07-18T11:22:40Z</dcterms:created>
  <dcterms:modified xsi:type="dcterms:W3CDTF">2014-10-06T15:31:00Z</dcterms:modified>
  <cp:category>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1871270811</vt:i4>
  </property>
  <property fmtid="{D5CDD505-2E9C-101B-9397-08002B2CF9AE}" pid="3" name="_NewReviewCycle">
    <vt:lpwstr/>
  </property>
  <property fmtid="{D5CDD505-2E9C-101B-9397-08002B2CF9AE}" pid="4" name="_EmailSubject">
    <vt:lpwstr>Presentation for ETF Repairs Group on 21 October</vt:lpwstr>
  </property>
  <property fmtid="{D5CDD505-2E9C-101B-9397-08002B2CF9AE}" pid="5" name="_AuthorEmail">
    <vt:lpwstr>Jennifer.Hunter@edinburgh.gov.uk</vt:lpwstr>
  </property>
  <property fmtid="{D5CDD505-2E9C-101B-9397-08002B2CF9AE}" pid="6" name="_AuthorEmailDisplayName">
    <vt:lpwstr>Jennifer Hunter</vt:lpwstr>
  </property>
  <property fmtid="{D5CDD505-2E9C-101B-9397-08002B2CF9AE}" pid="7" name="_PreviousAdHocReviewCycleID">
    <vt:i4>1125653757</vt:i4>
  </property>
</Properties>
</file>